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94318" autoAdjust="0"/>
  </p:normalViewPr>
  <p:slideViewPr>
    <p:cSldViewPr snapToGrid="0" snapToObjects="1">
      <p:cViewPr varScale="1">
        <p:scale>
          <a:sx n="80" d="100"/>
          <a:sy n="80" d="100"/>
        </p:scale>
        <p:origin x="989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Accuracy for Built Classification Models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Logistic Regression</c:v>
                </c:pt>
                <c:pt idx="1">
                  <c:v>SVM</c:v>
                </c:pt>
                <c:pt idx="2">
                  <c:v>Decision Tree</c:v>
                </c:pt>
                <c:pt idx="3">
                  <c:v>K-neighbor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0.84599999999999997</c:v>
                </c:pt>
                <c:pt idx="1">
                  <c:v>0.84799999999999998</c:v>
                </c:pt>
                <c:pt idx="2">
                  <c:v>0.877</c:v>
                </c:pt>
                <c:pt idx="3">
                  <c:v>0.84799999999999998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4E-466B-A365-7E3B870819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Logistic Regression</c:v>
                </c:pt>
                <c:pt idx="1">
                  <c:v>SVM</c:v>
                </c:pt>
                <c:pt idx="2">
                  <c:v>Decision Tree</c:v>
                </c:pt>
                <c:pt idx="3">
                  <c:v>K-neighbor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154E-466B-A365-7E3B870819B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Logistic Regression</c:v>
                </c:pt>
                <c:pt idx="1">
                  <c:v>SVM</c:v>
                </c:pt>
                <c:pt idx="2">
                  <c:v>Decision Tree</c:v>
                </c:pt>
                <c:pt idx="3">
                  <c:v>K-neighbor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154E-466B-A365-7E3B870819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2353840"/>
        <c:axId val="29787872"/>
      </c:barChart>
      <c:catAx>
        <c:axId val="82353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787872"/>
        <c:crosses val="autoZero"/>
        <c:auto val="1"/>
        <c:lblAlgn val="ctr"/>
        <c:lblOffset val="100"/>
        <c:noMultiLvlLbl val="0"/>
      </c:catAx>
      <c:valAx>
        <c:axId val="29787872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353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wansin/Data-Science-Cert/blob/Capstone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wansin/Data-Science-Cert/blob/Capstone/jupyter-labs-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wansin/Data-Science-Cert/blob/Capstone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wansin/Data-Science-Cert/blob/Capstone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wansin/Data-Science-Cert/blob/Capstone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wansin/Data-Science-Cert/blob/Capstone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wansin/Data-Science-Cert/blob/Capstone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wansin/Data-Science-Cert/blob/Capstone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Jessica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Swansinger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02/13/2025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861157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number of launches at each site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number, occurrence and outcome of each orbit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a label for landing outcome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UR: </a:t>
            </a:r>
            <a:r>
              <a:rPr lang="en-US" sz="2400" dirty="0">
                <a:hlinkClick r:id="rId3"/>
              </a:rPr>
              <a:t>Data-Science-Cert/labs-</a:t>
            </a:r>
            <a:r>
              <a:rPr lang="en-US" sz="2400" dirty="0" err="1">
                <a:hlinkClick r:id="rId3"/>
              </a:rPr>
              <a:t>jupyter</a:t>
            </a:r>
            <a:r>
              <a:rPr lang="en-US" sz="2400" dirty="0">
                <a:hlinkClick r:id="rId3"/>
              </a:rPr>
              <a:t>-</a:t>
            </a:r>
            <a:r>
              <a:rPr lang="en-US" sz="2400" dirty="0" err="1">
                <a:hlinkClick r:id="rId3"/>
              </a:rPr>
              <a:t>spacex</a:t>
            </a:r>
            <a:r>
              <a:rPr lang="en-US" sz="2400" dirty="0">
                <a:hlinkClick r:id="rId3"/>
              </a:rPr>
              <a:t>-Data </a:t>
            </a:r>
            <a:r>
              <a:rPr lang="en-US" sz="2400" dirty="0" err="1">
                <a:hlinkClick r:id="rId3"/>
              </a:rPr>
              <a:t>wrangling.ipynb</a:t>
            </a:r>
            <a:r>
              <a:rPr lang="en-US" sz="2400" dirty="0">
                <a:hlinkClick r:id="rId3"/>
              </a:rPr>
              <a:t> at Capstone · </a:t>
            </a:r>
            <a:r>
              <a:rPr lang="en-US" sz="2400" dirty="0" err="1">
                <a:hlinkClick r:id="rId3"/>
              </a:rPr>
              <a:t>jswansin</a:t>
            </a:r>
            <a:r>
              <a:rPr lang="en-US" sz="2400" dirty="0">
                <a:hlinkClick r:id="rId3"/>
              </a:rPr>
              <a:t>/Data-Science-Cert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 between success rate of each orbit – valuable to end prediction goals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 of launch success yearly trend – again, valuable to end prediction goals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UR: </a:t>
            </a:r>
            <a:r>
              <a:rPr lang="en-US" sz="2400" dirty="0">
                <a:hlinkClick r:id="rId3"/>
              </a:rPr>
              <a:t>Data-Science-Cert/</a:t>
            </a:r>
            <a:r>
              <a:rPr lang="en-US" sz="2400" dirty="0" err="1">
                <a:hlinkClick r:id="rId3"/>
              </a:rPr>
              <a:t>jupyter</a:t>
            </a:r>
            <a:r>
              <a:rPr lang="en-US" sz="2400" dirty="0">
                <a:hlinkClick r:id="rId3"/>
              </a:rPr>
              <a:t>-labs-</a:t>
            </a:r>
            <a:r>
              <a:rPr lang="en-US" sz="2400" dirty="0" err="1">
                <a:hlinkClick r:id="rId3"/>
              </a:rPr>
              <a:t>visualization.ipynb</a:t>
            </a:r>
            <a:r>
              <a:rPr lang="en-US" sz="2400" dirty="0">
                <a:hlinkClick r:id="rId3"/>
              </a:rPr>
              <a:t> at Capstone · </a:t>
            </a:r>
            <a:r>
              <a:rPr lang="en-US" sz="2400" dirty="0" err="1">
                <a:hlinkClick r:id="rId3"/>
              </a:rPr>
              <a:t>jswansin</a:t>
            </a:r>
            <a:r>
              <a:rPr lang="en-US" sz="2400" dirty="0">
                <a:hlinkClick r:id="rId3"/>
              </a:rPr>
              <a:t>/Data-Science-Cert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AC7DA0-EC02-7333-5351-5075ECA78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55" y="3828566"/>
            <a:ext cx="4930567" cy="2598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752DF3-B997-5F83-B89B-43F3EA72E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320" y="3828565"/>
            <a:ext cx="4820782" cy="2598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90272"/>
            <a:ext cx="9745589" cy="463530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data insights were retrieved: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Displayed names of launch sites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Displayed 5 records with CCA launch sites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Displayed total payload mass for NSA (CRS) launches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Displayed average payload mass for F9 v1.1 boosters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Determined date of first successful landing on ground pad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Listed the names of successful boosters between 4000 and 6000 payload mass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failed missions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Listed the names of boosters with maximum payload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Listed failed landings by booster version for 2015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Ranked the count of landing outcomes between given date range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400" dirty="0">
                <a:hlinkClick r:id="rId3"/>
              </a:rPr>
              <a:t>Data-Science-Cert/</a:t>
            </a:r>
            <a:r>
              <a:rPr lang="en-US" sz="2400" dirty="0" err="1">
                <a:hlinkClick r:id="rId3"/>
              </a:rPr>
              <a:t>jupyter</a:t>
            </a:r>
            <a:r>
              <a:rPr lang="en-US" sz="2400" dirty="0">
                <a:hlinkClick r:id="rId3"/>
              </a:rPr>
              <a:t>-labs-</a:t>
            </a:r>
            <a:r>
              <a:rPr lang="en-US" sz="2400" dirty="0" err="1">
                <a:hlinkClick r:id="rId3"/>
              </a:rPr>
              <a:t>eda</a:t>
            </a:r>
            <a:r>
              <a:rPr lang="en-US" sz="2400" dirty="0">
                <a:hlinkClick r:id="rId3"/>
              </a:rPr>
              <a:t>-</a:t>
            </a:r>
            <a:r>
              <a:rPr lang="en-US" sz="2400" dirty="0" err="1">
                <a:hlinkClick r:id="rId3"/>
              </a:rPr>
              <a:t>sql-coursera_sqllite.ipynb</a:t>
            </a:r>
            <a:r>
              <a:rPr lang="en-US" sz="2400" dirty="0">
                <a:hlinkClick r:id="rId3"/>
              </a:rPr>
              <a:t> at Capstone · </a:t>
            </a:r>
            <a:r>
              <a:rPr lang="en-US" sz="2400" dirty="0" err="1">
                <a:hlinkClick r:id="rId3"/>
              </a:rPr>
              <a:t>jswansin</a:t>
            </a:r>
            <a:r>
              <a:rPr lang="en-US" sz="2400" dirty="0">
                <a:hlinkClick r:id="rId3"/>
              </a:rPr>
              <a:t>/Data-Science-Cert</a:t>
            </a: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Marked all launch sites on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Marked the success/failed launches for each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distances between a launch site to its proximities (such as railways, highways or coastlines)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UR: </a:t>
            </a:r>
            <a:r>
              <a:rPr lang="en-US" sz="2400" dirty="0">
                <a:hlinkClick r:id="rId3"/>
              </a:rPr>
              <a:t>Data-Science-Cert/</a:t>
            </a:r>
            <a:r>
              <a:rPr lang="en-US" sz="2400" dirty="0" err="1">
                <a:hlinkClick r:id="rId3"/>
              </a:rPr>
              <a:t>lab_jupyter_launch_site_location.ipynb</a:t>
            </a:r>
            <a:r>
              <a:rPr lang="en-US" sz="2400" dirty="0">
                <a:hlinkClick r:id="rId3"/>
              </a:rPr>
              <a:t> at Capstone · </a:t>
            </a:r>
            <a:r>
              <a:rPr lang="en-US" sz="2400" dirty="0" err="1">
                <a:hlinkClick r:id="rId3"/>
              </a:rPr>
              <a:t>jswansin</a:t>
            </a:r>
            <a:r>
              <a:rPr lang="en-US" sz="2400" dirty="0">
                <a:hlinkClick r:id="rId3"/>
              </a:rPr>
              <a:t>/Data-Science-Cert</a:t>
            </a:r>
            <a:endParaRPr lang="en-US" sz="24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dashboard was built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including: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charts showing the total launches by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graphs showing relationship between Outcome and Payload Mass for selected booster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  <a:r>
              <a:rPr lang="en-US" sz="2400" dirty="0">
                <a:hlinkClick r:id="rId3"/>
              </a:rPr>
              <a:t>Data-Science-Cert/spacex_dash_app.py at Capstone · </a:t>
            </a:r>
            <a:r>
              <a:rPr lang="en-US" sz="2400" dirty="0" err="1">
                <a:hlinkClick r:id="rId3"/>
              </a:rPr>
              <a:t>jswansin</a:t>
            </a:r>
            <a:r>
              <a:rPr lang="en-US" sz="2400" dirty="0">
                <a:hlinkClick r:id="rId3"/>
              </a:rPr>
              <a:t>/Data-Science-Cert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creating a columns for class, the data was standardized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split into training data and test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Determined best hyperparameter for SVM, classification trees and logistic regression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 the best method based on accuracy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400" dirty="0">
                <a:hlinkClick r:id="rId3"/>
              </a:rPr>
              <a:t>Data-Science-Cert/</a:t>
            </a:r>
            <a:r>
              <a:rPr lang="en-US" sz="2400" dirty="0" err="1">
                <a:hlinkClick r:id="rId3"/>
              </a:rPr>
              <a:t>SpaceX_Machine</a:t>
            </a:r>
            <a:r>
              <a:rPr lang="en-US" sz="2400" dirty="0">
                <a:hlinkClick r:id="rId3"/>
              </a:rPr>
              <a:t> Learning Prediction_Part_5.ipynb at Capstone · </a:t>
            </a:r>
            <a:r>
              <a:rPr lang="en-US" sz="2400" dirty="0" err="1">
                <a:hlinkClick r:id="rId3"/>
              </a:rPr>
              <a:t>jswansin</a:t>
            </a:r>
            <a:r>
              <a:rPr lang="en-US" sz="2400" dirty="0">
                <a:hlinkClick r:id="rId3"/>
              </a:rPr>
              <a:t>/Data-Science-Cert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1073844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more flights launched at the site is proportional to the success rate at the site.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A798F5-6A40-6E48-AE3A-EFF4E74D4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56" y="3238500"/>
            <a:ext cx="10503480" cy="2062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10862399" cy="127727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higher the payload mass at CCAFS SLC 40, the higher the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A675A0-5E3F-373F-9AEF-46A08A7BC3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9589" y="3076332"/>
            <a:ext cx="11072820" cy="2147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52019" y="1523206"/>
            <a:ext cx="10687961" cy="198199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Certain orbits had a higher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E2B345-73A5-2BC3-BD09-6492236F1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739" y="2639743"/>
            <a:ext cx="7430144" cy="3787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6"/>
            <a:ext cx="10328913" cy="8544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higher orbit, increasing the number of flights increases the success rate. This is not necessarily true at lower orbit.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B2D7B0-A782-8452-46A9-3B3DD7688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11" y="3540711"/>
            <a:ext cx="11065199" cy="2141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94568" y="1819275"/>
            <a:ext cx="10802864" cy="9512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higher success rate for higher payloads in PO, LEO and ISS orbits.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4A10AB-3CFD-CC79-66B7-AE33D6D94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3280438"/>
            <a:ext cx="10953750" cy="2235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8200" y="1650842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general, success rate increases each year. 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there were declines in 2018 and 2020.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B1685-8B5E-D3A3-0434-483F62E24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289" y="3028950"/>
            <a:ext cx="5669044" cy="3088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08161" y="1955371"/>
            <a:ext cx="10077450" cy="15176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DISTINCT command used in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used to extract unique launch sites.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0A4E2-A420-74F6-8BB7-C1D0987AB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935" y="3044863"/>
            <a:ext cx="4461752" cy="2819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3205" y="1946501"/>
            <a:ext cx="9745589" cy="6508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WHERE, LIKE and LIMIT used to extract 5 lines starting with CCA as Launch Site.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977DB0-6C22-4934-9D77-835DE7959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694" y="2900864"/>
            <a:ext cx="6000234" cy="3526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65953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Current approach inaccurate as reported total was zero.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66E44B-D094-28F2-9200-E10D97A7C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359" y="3009844"/>
            <a:ext cx="6972904" cy="1295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3205" y="1760311"/>
            <a:ext cx="9745589" cy="110263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average payload mass carried by booster version F9 v1.1 to be 2928 kg using AVG, FROM and WHERE.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721625-9D0F-4450-528C-BDE1F717E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752" y="3429000"/>
            <a:ext cx="5494496" cy="1265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015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landing outcome on ground pad WAS 12/22/2015. Result was found using mid(DATE) and WHERE.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6D5AA3-65AE-9769-99D7-48E6145CF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649" y="3334486"/>
            <a:ext cx="5578323" cy="1333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016" y="1737958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commands used with ‘Success (drone ship)’ and Payload mass constraints.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25110F-BBF5-10AC-9747-A534ABC28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87" y="2863250"/>
            <a:ext cx="7681626" cy="2263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833635"/>
            <a:ext cx="10124256" cy="41919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API &amp;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Analysis with SQL &amp;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Visual, Interactive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 and Analytic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 for Most Accurate Model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016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COUNT, WHERE and OR used to calculate number of mission outcomes.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53734-6B05-8308-5603-A32F0D5FA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740" y="3216366"/>
            <a:ext cx="7872142" cy="1569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03410" y="167423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and MAX used to extract booster names that carried the maximum payload.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724ED2-8C41-27AC-2F76-BE2168476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460" y="2256028"/>
            <a:ext cx="7483488" cy="3970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3205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used to extract multiple columns.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002DFB-13D4-3D56-3AFC-9A0AD476B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238" y="2844612"/>
            <a:ext cx="9291524" cy="2031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016" y="1736374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WHERE, AND, and ORDER used to present results.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63247B-3AA9-E053-D9C5-43C18FF69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135" y="2524261"/>
            <a:ext cx="7635902" cy="3795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55067" y="1575253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buNone/>
            </a:pPr>
            <a:r>
              <a:rPr lang="en-US" dirty="0"/>
              <a:t>Launch locations are Florida and California in the USA.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 on Global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6CDF68-F405-5815-9558-65367F30C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982" y="2259907"/>
            <a:ext cx="7445758" cy="415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42371" y="1674235"/>
            <a:ext cx="1051560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Map indicates number of successful (green) launches and failed (red) launches.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Colo-Labeled Launch Outcomes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A13DC-1450-AC43-F20F-2DACDC455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185" y="2685270"/>
            <a:ext cx="6391387" cy="3491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10687962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Map shows selected launch site to its proximities such as railway, highway, coastline, with distance calculated and displayed.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57CDE-3110-DFAD-4CF6-C77492375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055" y="2693534"/>
            <a:ext cx="6887512" cy="3625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64492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had most successful launches.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6D25A2-A572-D834-9AC4-DBE4A86DC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92" y="2748367"/>
            <a:ext cx="9726637" cy="2908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466182"/>
            <a:ext cx="10399485" cy="2575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Companies are looking to commercialize space by making space travel affordable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is one of, possibly the most successful, space travel companies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SpaceX’s rocket launches are relatively inexpensive because they reuse Stage 1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953AB-E883-6F6E-8EFD-CF030CC0A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62" y="2941909"/>
            <a:ext cx="6095999" cy="2956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AF7017-C1B6-8DCE-7701-F215FA34D175}"/>
              </a:ext>
            </a:extLst>
          </p:cNvPr>
          <p:cNvSpPr txBox="1"/>
          <p:nvPr/>
        </p:nvSpPr>
        <p:spPr>
          <a:xfrm>
            <a:off x="559428" y="6090149"/>
            <a:ext cx="11067393" cy="4616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Can we use a machine learning model to predict if SpaceX will reuse the first stage?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KSC LC-39A had a 76.9% success rate.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for KSC LC-39A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B89EFD-8F3C-EEE7-6357-0E1713DF2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43" y="2863166"/>
            <a:ext cx="8916914" cy="2354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for all sites, with different payload selected in the range slider. 4000 kg an above selected for image below.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 Launch Outcome (All Sites)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30C2D-E0D8-8DE0-FB60-1EEECD65B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261" y="2664184"/>
            <a:ext cx="9563100" cy="3361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3017520"/>
            <a:ext cx="3847710" cy="28761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model shows highest accuracy when compared to other models.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7808682-1D92-14DE-2E1F-464F40821E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9404133"/>
              </p:ext>
            </p:extLst>
          </p:nvPr>
        </p:nvGraphicFramePr>
        <p:xfrm>
          <a:off x="5212079" y="1716039"/>
          <a:ext cx="6389347" cy="43095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954844"/>
            <a:ext cx="453350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tree matrix for decision tree model. It correctly predicted a landing when it landed 11 times and a failure when it did not land 5 times.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is higher than any of the other 3 models.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FA0A7-7081-EBAB-0FCA-FC879D52F8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6" t="32708" r="39329"/>
          <a:stretch/>
        </p:blipFill>
        <p:spPr>
          <a:xfrm>
            <a:off x="5522248" y="1695703"/>
            <a:ext cx="5420563" cy="432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26929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 flights launched at the site is proportional to the success rate at the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general, success rate increases each year.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launch site had most successful launches.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 is the most accurate model for this study.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5468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Launch data from an API, specifically REST API</a:t>
            </a: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related Wiki pages</a:t>
            </a: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Wrangling data using API and Booster, Launchpad, payload and core functions</a:t>
            </a: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stored as lists to create a dataset</a:t>
            </a: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filtered/sampled to remove Falcon 1 launches</a:t>
            </a: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Replace NULL values with averages</a:t>
            </a: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Preprocessing to standardize the data</a:t>
            </a: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</a:t>
            </a:r>
            <a:r>
              <a:rPr lang="en-US" sz="4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Train_test_split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to split the data into training and testing data</a:t>
            </a: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hyperparameter values to determine the model with the best accuracy: Logistics Regression, Support Vector Machines, Decision Tree Classifier and K-nearest neighbors</a:t>
            </a: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Output confusion matrix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5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done with helper functions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PayloadData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Core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Requested rocket launch data from SpaceX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json_normalize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convert to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Extracted subset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Removed multiples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Converted date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Restricted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date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Requested SpaceX API, requested JSON and normalized the content to create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400" dirty="0">
                <a:hlinkClick r:id="rId3"/>
              </a:rPr>
              <a:t>Data-Science-Cert/</a:t>
            </a:r>
            <a:r>
              <a:rPr lang="en-US" sz="2400" dirty="0" err="1">
                <a:hlinkClick r:id="rId3"/>
              </a:rPr>
              <a:t>jupyter</a:t>
            </a:r>
            <a:r>
              <a:rPr lang="en-US" sz="2400" dirty="0">
                <a:hlinkClick r:id="rId3"/>
              </a:rPr>
              <a:t>-labs-</a:t>
            </a:r>
            <a:r>
              <a:rPr lang="en-US" sz="2400" dirty="0" err="1">
                <a:hlinkClick r:id="rId3"/>
              </a:rPr>
              <a:t>spacex</a:t>
            </a:r>
            <a:r>
              <a:rPr lang="en-US" sz="2400" dirty="0">
                <a:hlinkClick r:id="rId3"/>
              </a:rPr>
              <a:t>-data-collection-</a:t>
            </a:r>
            <a:r>
              <a:rPr lang="en-US" sz="2400" dirty="0" err="1">
                <a:hlinkClick r:id="rId3"/>
              </a:rPr>
              <a:t>api.ipynb</a:t>
            </a:r>
            <a:r>
              <a:rPr lang="en-US" sz="2400" dirty="0">
                <a:hlinkClick r:id="rId3"/>
              </a:rPr>
              <a:t> at Capstone · </a:t>
            </a:r>
            <a:r>
              <a:rPr lang="en-US" sz="2400" dirty="0" err="1">
                <a:hlinkClick r:id="rId3"/>
              </a:rPr>
              <a:t>jswansin</a:t>
            </a:r>
            <a:r>
              <a:rPr lang="en-US" sz="2400" dirty="0">
                <a:hlinkClick r:id="rId3"/>
              </a:rPr>
              <a:t>/Data-Science-Cert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84C7C8-FE36-FE75-4B60-CD8D5F90C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973" y="1813151"/>
            <a:ext cx="5945597" cy="1752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5AA31B-57C7-A7BF-CEDF-791B3387E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973" y="3707067"/>
            <a:ext cx="5945597" cy="270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963184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Applied web scrapping for Falcon 9 launch records and parsed the table before converting it to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400" dirty="0">
                <a:hlinkClick r:id="rId3"/>
              </a:rPr>
              <a:t>Data-Science-Cert/</a:t>
            </a:r>
            <a:r>
              <a:rPr lang="en-US" sz="2400" dirty="0" err="1">
                <a:hlinkClick r:id="rId3"/>
              </a:rPr>
              <a:t>jupyter</a:t>
            </a:r>
            <a:r>
              <a:rPr lang="en-US" sz="2400" dirty="0">
                <a:hlinkClick r:id="rId3"/>
              </a:rPr>
              <a:t>-labs-</a:t>
            </a:r>
            <a:r>
              <a:rPr lang="en-US" sz="2400" dirty="0" err="1">
                <a:hlinkClick r:id="rId3"/>
              </a:rPr>
              <a:t>webscraping.ipynb</a:t>
            </a:r>
            <a:r>
              <a:rPr lang="en-US" sz="2400" dirty="0">
                <a:hlinkClick r:id="rId3"/>
              </a:rPr>
              <a:t> at Capstone · </a:t>
            </a:r>
            <a:r>
              <a:rPr lang="en-US" sz="2400" dirty="0" err="1">
                <a:hlinkClick r:id="rId3"/>
              </a:rPr>
              <a:t>jswansin</a:t>
            </a:r>
            <a:r>
              <a:rPr lang="en-US" sz="2400" dirty="0">
                <a:hlinkClick r:id="rId3"/>
              </a:rPr>
              <a:t>/Data-Science-Cert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600B66-F088-9304-CC8C-9623D1737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977" y="1546990"/>
            <a:ext cx="5195612" cy="447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</TotalTime>
  <Words>1361</Words>
  <Application>Microsoft Office PowerPoint</Application>
  <PresentationFormat>Widescreen</PresentationFormat>
  <Paragraphs>210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Jessica Dibra (She/her/hers)</cp:lastModifiedBy>
  <cp:revision>360</cp:revision>
  <dcterms:created xsi:type="dcterms:W3CDTF">2021-04-29T18:58:34Z</dcterms:created>
  <dcterms:modified xsi:type="dcterms:W3CDTF">2025-02-16T03:30:41Z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